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Canva Sans" charset="1" panose="020B0503030501040103"/>
      <p:regular r:id="rId12"/>
    </p:embeddedFont>
    <p:embeddedFont>
      <p:font typeface="Canva Sans Bold" charset="1" panose="020B0803030501040103"/>
      <p:regular r:id="rId13"/>
    </p:embeddedFont>
    <p:embeddedFont>
      <p:font typeface="DM Sans Bold" charset="1" panose="00000000000000000000"/>
      <p:regular r:id="rId14"/>
    </p:embeddedFont>
    <p:embeddedFont>
      <p:font typeface="DM Sans" charset="1" panose="00000000000000000000"/>
      <p:regular r:id="rId15"/>
    </p:embeddedFont>
    <p:embeddedFont>
      <p:font typeface="Open Sauce Bold" charset="1" panose="00000800000000000000"/>
      <p:regular r:id="rId16"/>
    </p:embeddedFont>
    <p:embeddedFont>
      <p:font typeface="Open Sauce" charset="1" panose="00000500000000000000"/>
      <p:regular r:id="rId17"/>
    </p:embeddedFont>
    <p:embeddedFont>
      <p:font typeface="Codec Pro ExtraBold" charset="1" panose="00000700000000000000"/>
      <p:regular r:id="rId18"/>
    </p:embeddedFont>
    <p:embeddedFont>
      <p:font typeface="Public Sans Bold" charset="1" panose="00000000000000000000"/>
      <p:regular r:id="rId19"/>
    </p:embeddedFont>
    <p:embeddedFont>
      <p:font typeface="Public Sans" charset="1" panose="00000000000000000000"/>
      <p:regular r:id="rId20"/>
    </p:embeddedFont>
    <p:embeddedFont>
      <p:font typeface="Proxima Nova Bold" charset="1" panose="0200050603000002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Relationship Id="rId5" Target="../media/image12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.png" Type="http://schemas.openxmlformats.org/officeDocument/2006/relationships/image"/><Relationship Id="rId5" Target="../media/image15.gif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1.png" Type="http://schemas.openxmlformats.org/officeDocument/2006/relationships/image"/><Relationship Id="rId5" Target="../media/image20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77670" y="7299467"/>
            <a:ext cx="12422889" cy="2341879"/>
            <a:chOff x="0" y="0"/>
            <a:chExt cx="3271872" cy="61679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71872" cy="616791"/>
            </a:xfrm>
            <a:custGeom>
              <a:avLst/>
              <a:gdLst/>
              <a:ahLst/>
              <a:cxnLst/>
              <a:rect r="r" b="b" t="t" l="l"/>
              <a:pathLst>
                <a:path h="616791" w="3271872">
                  <a:moveTo>
                    <a:pt x="0" y="0"/>
                  </a:moveTo>
                  <a:lnTo>
                    <a:pt x="3271872" y="0"/>
                  </a:lnTo>
                  <a:lnTo>
                    <a:pt x="3271872" y="616791"/>
                  </a:lnTo>
                  <a:lnTo>
                    <a:pt x="0" y="616791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3271872" cy="6548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83575" y="2423666"/>
            <a:ext cx="10195246" cy="4837978"/>
          </a:xfrm>
          <a:custGeom>
            <a:avLst/>
            <a:gdLst/>
            <a:ahLst/>
            <a:cxnLst/>
            <a:rect r="r" b="b" t="t" l="l"/>
            <a:pathLst>
              <a:path h="4837978" w="10195246">
                <a:moveTo>
                  <a:pt x="0" y="0"/>
                </a:moveTo>
                <a:lnTo>
                  <a:pt x="10195246" y="0"/>
                </a:lnTo>
                <a:lnTo>
                  <a:pt x="10195246" y="4837978"/>
                </a:lnTo>
                <a:lnTo>
                  <a:pt x="0" y="48379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15" t="-28744" r="-4195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75752" y="6943337"/>
            <a:ext cx="12395239" cy="3077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56"/>
              </a:lnSpc>
            </a:pPr>
          </a:p>
          <a:p>
            <a:pPr algn="l">
              <a:lnSpc>
                <a:spcPts val="4965"/>
              </a:lnSpc>
            </a:pPr>
            <a:r>
              <a:rPr lang="en-US" sz="420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Help to Cultivate </a:t>
            </a:r>
            <a:r>
              <a:rPr lang="en-US" sz="420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New Generation of</a:t>
            </a:r>
            <a:r>
              <a:rPr lang="en-US" sz="420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Weatherization Assistance Program </a:t>
            </a:r>
            <a:r>
              <a:rPr lang="en-US" sz="420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Professionals and Contractors</a:t>
            </a:r>
          </a:p>
          <a:p>
            <a:pPr algn="l">
              <a:lnSpc>
                <a:spcPts val="4965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2404856" y="138814"/>
            <a:ext cx="3995841" cy="3995825"/>
            <a:chOff x="0" y="0"/>
            <a:chExt cx="5327788" cy="5327767"/>
          </a:xfrm>
        </p:grpSpPr>
        <p:grpSp>
          <p:nvGrpSpPr>
            <p:cNvPr name="Group 8" id="8"/>
            <p:cNvGrpSpPr>
              <a:grpSpLocks noChangeAspect="true"/>
            </p:cNvGrpSpPr>
            <p:nvPr/>
          </p:nvGrpSpPr>
          <p:grpSpPr>
            <a:xfrm rot="0">
              <a:off x="0" y="0"/>
              <a:ext cx="5327788" cy="5327767"/>
              <a:chOff x="0" y="0"/>
              <a:chExt cx="6350000" cy="6349975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solidFill>
                <a:srgbClr val="8D2A4F"/>
              </a:solidFill>
              <a:ln w="12700">
                <a:solidFill>
                  <a:srgbClr val="000000"/>
                </a:solidFill>
              </a:ln>
            </p:spPr>
          </p:sp>
        </p:grpSp>
        <p:grpSp>
          <p:nvGrpSpPr>
            <p:cNvPr name="Group 10" id="10"/>
            <p:cNvGrpSpPr>
              <a:grpSpLocks noChangeAspect="true"/>
            </p:cNvGrpSpPr>
            <p:nvPr/>
          </p:nvGrpSpPr>
          <p:grpSpPr>
            <a:xfrm rot="0">
              <a:off x="225075" y="221159"/>
              <a:ext cx="4877638" cy="4877618"/>
              <a:chOff x="0" y="0"/>
              <a:chExt cx="6350000" cy="6349975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5517" t="0" r="-31721" b="0"/>
                </a:stretch>
              </a:blipFill>
            </p:spPr>
          </p:sp>
        </p:grpSp>
      </p:grpSp>
      <p:grpSp>
        <p:nvGrpSpPr>
          <p:cNvPr name="Group 12" id="12"/>
          <p:cNvGrpSpPr/>
          <p:nvPr/>
        </p:nvGrpSpPr>
        <p:grpSpPr>
          <a:xfrm rot="0">
            <a:off x="13829418" y="2875655"/>
            <a:ext cx="3995841" cy="3995825"/>
            <a:chOff x="0" y="0"/>
            <a:chExt cx="5327788" cy="5327767"/>
          </a:xfrm>
        </p:grpSpPr>
        <p:grpSp>
          <p:nvGrpSpPr>
            <p:cNvPr name="Group 13" id="13"/>
            <p:cNvGrpSpPr>
              <a:grpSpLocks noChangeAspect="true"/>
            </p:cNvGrpSpPr>
            <p:nvPr/>
          </p:nvGrpSpPr>
          <p:grpSpPr>
            <a:xfrm rot="0">
              <a:off x="0" y="0"/>
              <a:ext cx="5327788" cy="5327767"/>
              <a:chOff x="0" y="0"/>
              <a:chExt cx="6350000" cy="6349975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solidFill>
                <a:srgbClr val="16577B"/>
              </a:solidFill>
              <a:ln w="12700">
                <a:solidFill>
                  <a:srgbClr val="000000"/>
                </a:solidFill>
              </a:ln>
            </p:spPr>
          </p:sp>
        </p:grpSp>
        <p:grpSp>
          <p:nvGrpSpPr>
            <p:cNvPr name="Group 15" id="15"/>
            <p:cNvGrpSpPr>
              <a:grpSpLocks noChangeAspect="true"/>
            </p:cNvGrpSpPr>
            <p:nvPr/>
          </p:nvGrpSpPr>
          <p:grpSpPr>
            <a:xfrm rot="0">
              <a:off x="173161" y="221159"/>
              <a:ext cx="4877638" cy="4877618"/>
              <a:chOff x="0" y="0"/>
              <a:chExt cx="6350000" cy="6349975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10435" t="0" r="-35282" b="0"/>
                </a:stretch>
              </a:blipFill>
            </p:spPr>
          </p:sp>
        </p:grpSp>
      </p:grpSp>
      <p:grpSp>
        <p:nvGrpSpPr>
          <p:cNvPr name="Group 17" id="17"/>
          <p:cNvGrpSpPr/>
          <p:nvPr/>
        </p:nvGrpSpPr>
        <p:grpSpPr>
          <a:xfrm rot="0">
            <a:off x="13263459" y="6291175"/>
            <a:ext cx="3995841" cy="3995825"/>
            <a:chOff x="0" y="0"/>
            <a:chExt cx="5327788" cy="5327767"/>
          </a:xfrm>
        </p:grpSpPr>
        <p:grpSp>
          <p:nvGrpSpPr>
            <p:cNvPr name="Group 18" id="18"/>
            <p:cNvGrpSpPr>
              <a:grpSpLocks noChangeAspect="true"/>
            </p:cNvGrpSpPr>
            <p:nvPr/>
          </p:nvGrpSpPr>
          <p:grpSpPr>
            <a:xfrm rot="0">
              <a:off x="0" y="0"/>
              <a:ext cx="5327788" cy="5327767"/>
              <a:chOff x="0" y="0"/>
              <a:chExt cx="6350000" cy="6349975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solidFill>
                <a:srgbClr val="DFA43C"/>
              </a:solidFill>
              <a:ln w="12700">
                <a:solidFill>
                  <a:srgbClr val="000000"/>
                </a:solidFill>
              </a:ln>
            </p:spPr>
          </p:sp>
        </p:grpSp>
        <p:grpSp>
          <p:nvGrpSpPr>
            <p:cNvPr name="Group 20" id="20"/>
            <p:cNvGrpSpPr>
              <a:grpSpLocks noChangeAspect="true"/>
            </p:cNvGrpSpPr>
            <p:nvPr/>
          </p:nvGrpSpPr>
          <p:grpSpPr>
            <a:xfrm rot="0">
              <a:off x="184748" y="184747"/>
              <a:ext cx="4958293" cy="4958273"/>
              <a:chOff x="0" y="0"/>
              <a:chExt cx="6350000" cy="6349975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17748" t="0" r="-76790" b="-29369"/>
                </a:stretch>
              </a:blipFill>
            </p:spPr>
          </p:sp>
        </p:grp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F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754486"/>
            <a:ext cx="2479267" cy="1041292"/>
          </a:xfrm>
          <a:custGeom>
            <a:avLst/>
            <a:gdLst/>
            <a:ahLst/>
            <a:cxnLst/>
            <a:rect r="r" b="b" t="t" l="l"/>
            <a:pathLst>
              <a:path h="1041292" w="2479267">
                <a:moveTo>
                  <a:pt x="0" y="0"/>
                </a:moveTo>
                <a:lnTo>
                  <a:pt x="2479267" y="0"/>
                </a:lnTo>
                <a:lnTo>
                  <a:pt x="2479267" y="1041293"/>
                </a:lnTo>
                <a:lnTo>
                  <a:pt x="0" y="10412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55750" y="2815342"/>
            <a:ext cx="6186104" cy="855744"/>
          </a:xfrm>
          <a:custGeom>
            <a:avLst/>
            <a:gdLst/>
            <a:ahLst/>
            <a:cxnLst/>
            <a:rect r="r" b="b" t="t" l="l"/>
            <a:pathLst>
              <a:path h="855744" w="6186104">
                <a:moveTo>
                  <a:pt x="0" y="0"/>
                </a:moveTo>
                <a:lnTo>
                  <a:pt x="6186104" y="0"/>
                </a:lnTo>
                <a:lnTo>
                  <a:pt x="6186104" y="855744"/>
                </a:lnTo>
                <a:lnTo>
                  <a:pt x="0" y="8557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795903" y="1942962"/>
            <a:ext cx="4360690" cy="872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78"/>
              </a:lnSpc>
            </a:pPr>
            <a:r>
              <a:rPr lang="en-US" b="true" sz="6162">
                <a:solidFill>
                  <a:srgbClr val="8BC349"/>
                </a:solidFill>
                <a:latin typeface="DM Sans Bold"/>
                <a:ea typeface="DM Sans Bold"/>
                <a:cs typeface="DM Sans Bold"/>
                <a:sym typeface="DM Sans Bold"/>
              </a:rPr>
              <a:t>PROBLEMS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700455" y="1923399"/>
            <a:ext cx="6113856" cy="872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78"/>
              </a:lnSpc>
            </a:pPr>
            <a:r>
              <a:rPr lang="en-US" b="true" sz="6162">
                <a:solidFill>
                  <a:srgbClr val="8BC349"/>
                </a:solidFill>
                <a:latin typeface="DM Sans Bold"/>
                <a:ea typeface="DM Sans Bold"/>
                <a:cs typeface="DM Sans Bold"/>
                <a:sym typeface="DM Sans Bold"/>
              </a:rPr>
              <a:t>SOLUTIONS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04649" y="3026062"/>
            <a:ext cx="6432780" cy="6492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6125" indent="-388063" lvl="1">
              <a:lnSpc>
                <a:spcPts val="3954"/>
              </a:lnSpc>
              <a:buFont typeface="Arial"/>
              <a:buChar char="•"/>
            </a:pPr>
            <a:r>
              <a:rPr lang="en-US" sz="3594">
                <a:solidFill>
                  <a:srgbClr val="16577B"/>
                </a:solidFill>
                <a:latin typeface="DM Sans"/>
                <a:ea typeface="DM Sans"/>
                <a:cs typeface="DM Sans"/>
                <a:sym typeface="DM Sans"/>
              </a:rPr>
              <a:t>Job seekers don’t know about opportunities in the Weatherization Assistance Program. </a:t>
            </a:r>
          </a:p>
          <a:p>
            <a:pPr algn="l" marL="776125" indent="-388063" lvl="1">
              <a:lnSpc>
                <a:spcPts val="3954"/>
              </a:lnSpc>
              <a:buFont typeface="Arial"/>
              <a:buChar char="•"/>
            </a:pPr>
            <a:r>
              <a:rPr lang="en-US" sz="3594">
                <a:solidFill>
                  <a:srgbClr val="16577B"/>
                </a:solidFill>
                <a:latin typeface="DM Sans"/>
                <a:ea typeface="DM Sans"/>
                <a:cs typeface="DM Sans"/>
                <a:sym typeface="DM Sans"/>
              </a:rPr>
              <a:t>Workforce development resources are fragmented.</a:t>
            </a:r>
          </a:p>
          <a:p>
            <a:pPr algn="l" marL="776125" indent="-388063" lvl="1">
              <a:lnSpc>
                <a:spcPts val="3954"/>
              </a:lnSpc>
              <a:buFont typeface="Arial"/>
              <a:buChar char="•"/>
            </a:pPr>
            <a:r>
              <a:rPr lang="en-US" sz="3594">
                <a:solidFill>
                  <a:srgbClr val="16577B"/>
                </a:solidFill>
                <a:latin typeface="DM Sans"/>
                <a:ea typeface="DM Sans"/>
                <a:cs typeface="DM Sans"/>
                <a:sym typeface="DM Sans"/>
              </a:rPr>
              <a:t>Employers need help connecting to potential employees. </a:t>
            </a:r>
          </a:p>
          <a:p>
            <a:pPr algn="l" marL="776125" indent="-388063" lvl="1">
              <a:lnSpc>
                <a:spcPts val="3954"/>
              </a:lnSpc>
              <a:buFont typeface="Arial"/>
              <a:buChar char="•"/>
            </a:pPr>
            <a:r>
              <a:rPr lang="en-US" sz="3594">
                <a:solidFill>
                  <a:srgbClr val="16577B"/>
                </a:solidFill>
                <a:latin typeface="DM Sans"/>
                <a:ea typeface="DM Sans"/>
                <a:cs typeface="DM Sans"/>
                <a:sym typeface="DM Sans"/>
              </a:rPr>
              <a:t>Contractors don’t know how to connect to Weatherization Assistance Program opportunities.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630814" y="3035844"/>
            <a:ext cx="9023858" cy="6492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6125" indent="-388063" lvl="1">
              <a:lnSpc>
                <a:spcPts val="3954"/>
              </a:lnSpc>
              <a:buFont typeface="Arial"/>
              <a:buChar char="•"/>
            </a:pPr>
            <a:r>
              <a:rPr lang="en-US" b="true" sz="3594">
                <a:solidFill>
                  <a:srgbClr val="16577B"/>
                </a:solidFill>
                <a:latin typeface="DM Sans Bold"/>
                <a:ea typeface="DM Sans Bold"/>
                <a:cs typeface="DM Sans Bold"/>
                <a:sym typeface="DM Sans Bold"/>
              </a:rPr>
              <a:t>Green Workforce Connect</a:t>
            </a:r>
            <a:r>
              <a:rPr lang="en-US" sz="3594">
                <a:solidFill>
                  <a:srgbClr val="16577B"/>
                </a:solidFill>
                <a:latin typeface="DM Sans"/>
                <a:ea typeface="DM Sans"/>
                <a:cs typeface="DM Sans"/>
                <a:sym typeface="DM Sans"/>
              </a:rPr>
              <a:t> provides job seekers with a Weatherization Assistance Program career exploration tool and connects them to their local Weatherization Assistance Program employer.</a:t>
            </a:r>
          </a:p>
          <a:p>
            <a:pPr algn="l" marL="776125" indent="-388063" lvl="1">
              <a:lnSpc>
                <a:spcPts val="3954"/>
              </a:lnSpc>
              <a:buFont typeface="Arial"/>
              <a:buChar char="•"/>
            </a:pPr>
            <a:r>
              <a:rPr lang="en-US" sz="3594">
                <a:solidFill>
                  <a:srgbClr val="16577B"/>
                </a:solidFill>
                <a:latin typeface="DM Sans"/>
                <a:ea typeface="DM Sans"/>
                <a:cs typeface="DM Sans"/>
                <a:sym typeface="DM Sans"/>
              </a:rPr>
              <a:t>Employers access workforce development resources and technical assistance.</a:t>
            </a:r>
          </a:p>
          <a:p>
            <a:pPr algn="l" marL="776125" indent="-388063" lvl="1">
              <a:lnSpc>
                <a:spcPts val="3954"/>
              </a:lnSpc>
              <a:buFont typeface="Arial"/>
              <a:buChar char="•"/>
            </a:pPr>
            <a:r>
              <a:rPr lang="en-US" sz="3594">
                <a:solidFill>
                  <a:srgbClr val="16577B"/>
                </a:solidFill>
                <a:latin typeface="DM Sans"/>
                <a:ea typeface="DM Sans"/>
                <a:cs typeface="DM Sans"/>
                <a:sym typeface="DM Sans"/>
              </a:rPr>
              <a:t>Contractors access program information and resources to connect them to Weatherization Assistance Program contracting opportunities.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198600" y="1754486"/>
            <a:ext cx="2479267" cy="1041292"/>
          </a:xfrm>
          <a:custGeom>
            <a:avLst/>
            <a:gdLst/>
            <a:ahLst/>
            <a:cxnLst/>
            <a:rect r="r" b="b" t="t" l="l"/>
            <a:pathLst>
              <a:path h="1041292" w="2479267">
                <a:moveTo>
                  <a:pt x="0" y="0"/>
                </a:moveTo>
                <a:lnTo>
                  <a:pt x="2479267" y="0"/>
                </a:lnTo>
                <a:lnTo>
                  <a:pt x="2479267" y="1041293"/>
                </a:lnTo>
                <a:lnTo>
                  <a:pt x="0" y="10412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28002" y="667188"/>
            <a:ext cx="19048322" cy="1834503"/>
            <a:chOff x="0" y="0"/>
            <a:chExt cx="5016842" cy="48316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16842" cy="483161"/>
            </a:xfrm>
            <a:custGeom>
              <a:avLst/>
              <a:gdLst/>
              <a:ahLst/>
              <a:cxnLst/>
              <a:rect r="r" b="b" t="t" l="l"/>
              <a:pathLst>
                <a:path h="483161" w="5016842">
                  <a:moveTo>
                    <a:pt x="0" y="0"/>
                  </a:moveTo>
                  <a:lnTo>
                    <a:pt x="5016842" y="0"/>
                  </a:lnTo>
                  <a:lnTo>
                    <a:pt x="5016842" y="483161"/>
                  </a:lnTo>
                  <a:lnTo>
                    <a:pt x="0" y="4831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5016842" cy="502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75809" y="3185599"/>
            <a:ext cx="4021474" cy="3463217"/>
          </a:xfrm>
          <a:custGeom>
            <a:avLst/>
            <a:gdLst/>
            <a:ahLst/>
            <a:cxnLst/>
            <a:rect r="r" b="b" t="t" l="l"/>
            <a:pathLst>
              <a:path h="3463217" w="4021474">
                <a:moveTo>
                  <a:pt x="0" y="0"/>
                </a:moveTo>
                <a:lnTo>
                  <a:pt x="4021474" y="0"/>
                </a:lnTo>
                <a:lnTo>
                  <a:pt x="4021474" y="3463216"/>
                </a:lnTo>
                <a:lnTo>
                  <a:pt x="0" y="34632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441" t="-33712" r="-87023" b="-50001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75809" y="2796528"/>
            <a:ext cx="4021474" cy="572377"/>
            <a:chOff x="0" y="0"/>
            <a:chExt cx="1178269" cy="16770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78269" cy="167703"/>
            </a:xfrm>
            <a:custGeom>
              <a:avLst/>
              <a:gdLst/>
              <a:ahLst/>
              <a:cxnLst/>
              <a:rect r="r" b="b" t="t" l="l"/>
              <a:pathLst>
                <a:path h="167703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178269" cy="2153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424"/>
                </a:lnSpc>
                <a:spcBef>
                  <a:spcPct val="0"/>
                </a:spcBef>
              </a:pPr>
              <a:r>
                <a:rPr lang="en-US" b="true" sz="2481" spc="24">
                  <a:solidFill>
                    <a:srgbClr val="FFFFF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Students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75809" y="6805155"/>
            <a:ext cx="4021474" cy="1604247"/>
            <a:chOff x="0" y="0"/>
            <a:chExt cx="1178269" cy="47003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78269" cy="470035"/>
            </a:xfrm>
            <a:custGeom>
              <a:avLst/>
              <a:gdLst/>
              <a:ahLst/>
              <a:cxnLst/>
              <a:rect r="r" b="b" t="t" l="l"/>
              <a:pathLst>
                <a:path h="470035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470035"/>
                  </a:lnTo>
                  <a:lnTo>
                    <a:pt x="0" y="470035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178269" cy="498610"/>
            </a:xfrm>
            <a:prstGeom prst="rect">
              <a:avLst/>
            </a:prstGeom>
          </p:spPr>
          <p:txBody>
            <a:bodyPr anchor="ctr" rtlCol="false" tIns="114300" lIns="114300" bIns="114300" rIns="114300"/>
            <a:lstStyle/>
            <a:p>
              <a:pPr algn="ctr">
                <a:lnSpc>
                  <a:spcPts val="2345"/>
                </a:lnSpc>
              </a:pPr>
              <a:r>
                <a:rPr lang="en-US" sz="1699" spc="16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 want to explore career pathways, and access scholarships, internships, apprenticeships, </a:t>
              </a:r>
            </a:p>
            <a:p>
              <a:pPr algn="ctr" marL="0" indent="0" lvl="0">
                <a:lnSpc>
                  <a:spcPts val="2345"/>
                </a:lnSpc>
                <a:spcBef>
                  <a:spcPct val="0"/>
                </a:spcBef>
              </a:pPr>
              <a:r>
                <a:rPr lang="en-US" sz="1699" spc="16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OJT or other programs.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4949174" y="3185599"/>
            <a:ext cx="4021474" cy="3463217"/>
          </a:xfrm>
          <a:custGeom>
            <a:avLst/>
            <a:gdLst/>
            <a:ahLst/>
            <a:cxnLst/>
            <a:rect r="r" b="b" t="t" l="l"/>
            <a:pathLst>
              <a:path h="3463217" w="4021474">
                <a:moveTo>
                  <a:pt x="0" y="0"/>
                </a:moveTo>
                <a:lnTo>
                  <a:pt x="4021474" y="0"/>
                </a:lnTo>
                <a:lnTo>
                  <a:pt x="4021474" y="3463216"/>
                </a:lnTo>
                <a:lnTo>
                  <a:pt x="0" y="34632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869" t="0" r="-17543" b="-57241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4949174" y="2796528"/>
            <a:ext cx="4021474" cy="572377"/>
            <a:chOff x="0" y="0"/>
            <a:chExt cx="1178269" cy="1677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78269" cy="167703"/>
            </a:xfrm>
            <a:custGeom>
              <a:avLst/>
              <a:gdLst/>
              <a:ahLst/>
              <a:cxnLst/>
              <a:rect r="r" b="b" t="t" l="l"/>
              <a:pathLst>
                <a:path h="167703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1178269" cy="2153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424"/>
                </a:lnSpc>
                <a:spcBef>
                  <a:spcPct val="0"/>
                </a:spcBef>
              </a:pPr>
              <a:r>
                <a:rPr lang="en-US" b="true" sz="2481" spc="24">
                  <a:solidFill>
                    <a:srgbClr val="FFFFF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Job Seekers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949174" y="6805155"/>
            <a:ext cx="4021474" cy="1604247"/>
            <a:chOff x="0" y="0"/>
            <a:chExt cx="1178269" cy="4700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78269" cy="470035"/>
            </a:xfrm>
            <a:custGeom>
              <a:avLst/>
              <a:gdLst/>
              <a:ahLst/>
              <a:cxnLst/>
              <a:rect r="r" b="b" t="t" l="l"/>
              <a:pathLst>
                <a:path h="470035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470035"/>
                  </a:lnTo>
                  <a:lnTo>
                    <a:pt x="0" y="470035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28575"/>
              <a:ext cx="1178269" cy="498610"/>
            </a:xfrm>
            <a:prstGeom prst="rect">
              <a:avLst/>
            </a:prstGeom>
          </p:spPr>
          <p:txBody>
            <a:bodyPr anchor="ctr" rtlCol="false" tIns="114300" lIns="114300" bIns="114300" rIns="114300"/>
            <a:lstStyle/>
            <a:p>
              <a:pPr algn="ctr">
                <a:lnSpc>
                  <a:spcPts val="2345"/>
                </a:lnSpc>
              </a:pPr>
              <a:r>
                <a:rPr lang="en-US" sz="1699" spc="16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 want to learn about career pathways and connect to a </a:t>
              </a:r>
            </a:p>
            <a:p>
              <a:pPr algn="ctr" marL="0" indent="0" lvl="0">
                <a:lnSpc>
                  <a:spcPts val="2345"/>
                </a:lnSpc>
                <a:spcBef>
                  <a:spcPct val="0"/>
                </a:spcBef>
              </a:pPr>
              <a:r>
                <a:rPr lang="en-US" sz="1699" spc="16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program or job opportunity.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9424439" y="3185599"/>
            <a:ext cx="4021474" cy="3463217"/>
          </a:xfrm>
          <a:custGeom>
            <a:avLst/>
            <a:gdLst/>
            <a:ahLst/>
            <a:cxnLst/>
            <a:rect r="r" b="b" t="t" l="l"/>
            <a:pathLst>
              <a:path h="3463217" w="4021474">
                <a:moveTo>
                  <a:pt x="0" y="0"/>
                </a:moveTo>
                <a:lnTo>
                  <a:pt x="4021474" y="0"/>
                </a:lnTo>
                <a:lnTo>
                  <a:pt x="4021474" y="3463216"/>
                </a:lnTo>
                <a:lnTo>
                  <a:pt x="0" y="34632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628" t="0" r="-14628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9424439" y="2796528"/>
            <a:ext cx="4021474" cy="572377"/>
            <a:chOff x="0" y="0"/>
            <a:chExt cx="1178269" cy="16770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178269" cy="167703"/>
            </a:xfrm>
            <a:custGeom>
              <a:avLst/>
              <a:gdLst/>
              <a:ahLst/>
              <a:cxnLst/>
              <a:rect r="r" b="b" t="t" l="l"/>
              <a:pathLst>
                <a:path h="167703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1178269" cy="2153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424"/>
                </a:lnSpc>
                <a:spcBef>
                  <a:spcPct val="0"/>
                </a:spcBef>
              </a:pPr>
              <a:r>
                <a:rPr lang="en-US" b="true" sz="2481" spc="24">
                  <a:solidFill>
                    <a:srgbClr val="FFFFF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Career Switchers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424439" y="6805155"/>
            <a:ext cx="4021474" cy="1604247"/>
            <a:chOff x="0" y="0"/>
            <a:chExt cx="1178269" cy="47003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78269" cy="470035"/>
            </a:xfrm>
            <a:custGeom>
              <a:avLst/>
              <a:gdLst/>
              <a:ahLst/>
              <a:cxnLst/>
              <a:rect r="r" b="b" t="t" l="l"/>
              <a:pathLst>
                <a:path h="470035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470035"/>
                  </a:lnTo>
                  <a:lnTo>
                    <a:pt x="0" y="470035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1178269" cy="498610"/>
            </a:xfrm>
            <a:prstGeom prst="rect">
              <a:avLst/>
            </a:prstGeom>
          </p:spPr>
          <p:txBody>
            <a:bodyPr anchor="ctr" rtlCol="false" tIns="114300" lIns="114300" bIns="114300" rIns="114300"/>
            <a:lstStyle/>
            <a:p>
              <a:pPr algn="ctr">
                <a:lnSpc>
                  <a:spcPts val="2345"/>
                </a:lnSpc>
              </a:pPr>
              <a:r>
                <a:rPr lang="en-US" sz="1699" spc="16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 want to learn about career pathways, map my current skills, upskill if needed, and connect to </a:t>
              </a:r>
            </a:p>
            <a:p>
              <a:pPr algn="ctr" marL="0" indent="0" lvl="0">
                <a:lnSpc>
                  <a:spcPts val="2345"/>
                </a:lnSpc>
                <a:spcBef>
                  <a:spcPct val="0"/>
                </a:spcBef>
              </a:pPr>
              <a:r>
                <a:rPr lang="en-US" sz="1699" spc="16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an employer.</a:t>
              </a: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13790717" y="3185599"/>
            <a:ext cx="4021474" cy="3463217"/>
          </a:xfrm>
          <a:custGeom>
            <a:avLst/>
            <a:gdLst/>
            <a:ahLst/>
            <a:cxnLst/>
            <a:rect r="r" b="b" t="t" l="l"/>
            <a:pathLst>
              <a:path h="3463217" w="4021474">
                <a:moveTo>
                  <a:pt x="0" y="0"/>
                </a:moveTo>
                <a:lnTo>
                  <a:pt x="4021474" y="0"/>
                </a:lnTo>
                <a:lnTo>
                  <a:pt x="4021474" y="3463216"/>
                </a:lnTo>
                <a:lnTo>
                  <a:pt x="0" y="34632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507" t="0" r="-14507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13790717" y="2796528"/>
            <a:ext cx="4021474" cy="572377"/>
            <a:chOff x="0" y="0"/>
            <a:chExt cx="1178269" cy="16770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178269" cy="167703"/>
            </a:xfrm>
            <a:custGeom>
              <a:avLst/>
              <a:gdLst/>
              <a:ahLst/>
              <a:cxnLst/>
              <a:rect r="r" b="b" t="t" l="l"/>
              <a:pathLst>
                <a:path h="167703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47625"/>
              <a:ext cx="1178269" cy="2153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424"/>
                </a:lnSpc>
                <a:spcBef>
                  <a:spcPct val="0"/>
                </a:spcBef>
              </a:pPr>
              <a:r>
                <a:rPr lang="en-US" b="true" sz="2481" spc="24">
                  <a:solidFill>
                    <a:srgbClr val="FFFFF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Current Employees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3790717" y="6805155"/>
            <a:ext cx="4021474" cy="1604247"/>
            <a:chOff x="0" y="0"/>
            <a:chExt cx="1178269" cy="47003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178269" cy="470035"/>
            </a:xfrm>
            <a:custGeom>
              <a:avLst/>
              <a:gdLst/>
              <a:ahLst/>
              <a:cxnLst/>
              <a:rect r="r" b="b" t="t" l="l"/>
              <a:pathLst>
                <a:path h="470035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470035"/>
                  </a:lnTo>
                  <a:lnTo>
                    <a:pt x="0" y="470035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28575"/>
              <a:ext cx="1178269" cy="498610"/>
            </a:xfrm>
            <a:prstGeom prst="rect">
              <a:avLst/>
            </a:prstGeom>
          </p:spPr>
          <p:txBody>
            <a:bodyPr anchor="ctr" rtlCol="false" tIns="114300" lIns="114300" bIns="114300" rIns="114300"/>
            <a:lstStyle/>
            <a:p>
              <a:pPr algn="ctr" marL="0" indent="0" lvl="0">
                <a:lnSpc>
                  <a:spcPts val="2345"/>
                </a:lnSpc>
                <a:spcBef>
                  <a:spcPct val="0"/>
                </a:spcBef>
              </a:pPr>
              <a:r>
                <a:rPr lang="en-US" sz="1699" spc="16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 want professional development and recognition for my learning that provides me with career mobility.</a:t>
              </a: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294135" y="737793"/>
            <a:ext cx="2414188" cy="1013959"/>
          </a:xfrm>
          <a:custGeom>
            <a:avLst/>
            <a:gdLst/>
            <a:ahLst/>
            <a:cxnLst/>
            <a:rect r="r" b="b" t="t" l="l"/>
            <a:pathLst>
              <a:path h="1013959" w="2414188">
                <a:moveTo>
                  <a:pt x="0" y="0"/>
                </a:moveTo>
                <a:lnTo>
                  <a:pt x="2414187" y="0"/>
                </a:lnTo>
                <a:lnTo>
                  <a:pt x="2414187" y="1013959"/>
                </a:lnTo>
                <a:lnTo>
                  <a:pt x="0" y="10139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3077075" y="727243"/>
            <a:ext cx="10713642" cy="1043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28"/>
              </a:lnSpc>
            </a:pPr>
            <a:r>
              <a:rPr lang="en-US" sz="5600" spc="548">
                <a:solidFill>
                  <a:srgbClr val="16577B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TARGET AUDIENCES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F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10825" y="642041"/>
            <a:ext cx="5134898" cy="710328"/>
          </a:xfrm>
          <a:custGeom>
            <a:avLst/>
            <a:gdLst/>
            <a:ahLst/>
            <a:cxnLst/>
            <a:rect r="r" b="b" t="t" l="l"/>
            <a:pathLst>
              <a:path h="710328" w="5134898">
                <a:moveTo>
                  <a:pt x="0" y="0"/>
                </a:moveTo>
                <a:lnTo>
                  <a:pt x="5134898" y="0"/>
                </a:lnTo>
                <a:lnTo>
                  <a:pt x="5134898" y="710328"/>
                </a:lnTo>
                <a:lnTo>
                  <a:pt x="0" y="7103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4380" y="997205"/>
            <a:ext cx="5076931" cy="2409170"/>
          </a:xfrm>
          <a:custGeom>
            <a:avLst/>
            <a:gdLst/>
            <a:ahLst/>
            <a:cxnLst/>
            <a:rect r="r" b="b" t="t" l="l"/>
            <a:pathLst>
              <a:path h="2409170" w="5076931">
                <a:moveTo>
                  <a:pt x="0" y="0"/>
                </a:moveTo>
                <a:lnTo>
                  <a:pt x="5076931" y="0"/>
                </a:lnTo>
                <a:lnTo>
                  <a:pt x="5076931" y="2409170"/>
                </a:lnTo>
                <a:lnTo>
                  <a:pt x="0" y="24091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5" t="-28744" r="-4195" b="0"/>
            </a:stretch>
          </a:blip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true" flipV="false" rot="0">
            <a:off x="6539133" y="3406375"/>
            <a:ext cx="2152173" cy="2562111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flipH="false" flipV="false" rot="0">
            <a:off x="8783063" y="876884"/>
            <a:ext cx="8476237" cy="4134420"/>
          </a:xfrm>
          <a:custGeom>
            <a:avLst/>
            <a:gdLst/>
            <a:ahLst/>
            <a:cxnLst/>
            <a:rect r="r" b="b" t="t" l="l"/>
            <a:pathLst>
              <a:path h="4134420" w="8476237">
                <a:moveTo>
                  <a:pt x="0" y="0"/>
                </a:moveTo>
                <a:lnTo>
                  <a:pt x="8476237" y="0"/>
                </a:lnTo>
                <a:lnTo>
                  <a:pt x="8476237" y="4134420"/>
                </a:lnTo>
                <a:lnTo>
                  <a:pt x="0" y="41344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783063" y="5470425"/>
            <a:ext cx="8476237" cy="4150060"/>
          </a:xfrm>
          <a:custGeom>
            <a:avLst/>
            <a:gdLst/>
            <a:ahLst/>
            <a:cxnLst/>
            <a:rect r="r" b="b" t="t" l="l"/>
            <a:pathLst>
              <a:path h="4150060" w="8476237">
                <a:moveTo>
                  <a:pt x="0" y="0"/>
                </a:moveTo>
                <a:lnTo>
                  <a:pt x="8476237" y="0"/>
                </a:lnTo>
                <a:lnTo>
                  <a:pt x="8476237" y="4150060"/>
                </a:lnTo>
                <a:lnTo>
                  <a:pt x="0" y="41500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4309" y="3644500"/>
            <a:ext cx="10309299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93D35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Job seekers will: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004184" y="2540234"/>
            <a:ext cx="1285415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16577B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.org!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2507" y="4652245"/>
            <a:ext cx="6234869" cy="4968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12475" indent="-356237" lvl="1">
              <a:lnSpc>
                <a:spcPts val="4290"/>
              </a:lnSpc>
              <a:buFont typeface="Arial"/>
              <a:buChar char="•"/>
            </a:pPr>
            <a:r>
              <a:rPr lang="en-US" sz="33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Discover career pathways and explore entry points</a:t>
            </a:r>
          </a:p>
          <a:p>
            <a:pPr algn="l">
              <a:lnSpc>
                <a:spcPts val="1650"/>
              </a:lnSpc>
            </a:pPr>
          </a:p>
          <a:p>
            <a:pPr algn="l" marL="712475" indent="-356237" lvl="1">
              <a:lnSpc>
                <a:spcPts val="4290"/>
              </a:lnSpc>
              <a:buFont typeface="Arial"/>
              <a:buChar char="•"/>
            </a:pPr>
            <a:r>
              <a:rPr lang="en-US" sz="33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Access various resources</a:t>
            </a:r>
          </a:p>
          <a:p>
            <a:pPr algn="l">
              <a:lnSpc>
                <a:spcPts val="1650"/>
              </a:lnSpc>
            </a:pPr>
          </a:p>
          <a:p>
            <a:pPr algn="l" marL="712475" indent="-356237" lvl="1">
              <a:lnSpc>
                <a:spcPts val="4290"/>
              </a:lnSpc>
              <a:buFont typeface="Arial"/>
              <a:buChar char="•"/>
            </a:pPr>
            <a:r>
              <a:rPr lang="en-US" sz="33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Determine if this work is a good fit with quiz</a:t>
            </a:r>
          </a:p>
          <a:p>
            <a:pPr algn="l">
              <a:lnSpc>
                <a:spcPts val="1650"/>
              </a:lnSpc>
            </a:pPr>
          </a:p>
          <a:p>
            <a:pPr algn="l" marL="712475" indent="-356237" lvl="1">
              <a:lnSpc>
                <a:spcPts val="4290"/>
              </a:lnSpc>
              <a:buFont typeface="Arial"/>
              <a:buChar char="•"/>
            </a:pPr>
            <a:r>
              <a:rPr lang="en-US" sz="33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Connect to their local weatherization or training center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98884" y="597686"/>
            <a:ext cx="2922240" cy="655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Introducing...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F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09094" y="430029"/>
            <a:ext cx="5900389" cy="816220"/>
          </a:xfrm>
          <a:custGeom>
            <a:avLst/>
            <a:gdLst/>
            <a:ahLst/>
            <a:cxnLst/>
            <a:rect r="r" b="b" t="t" l="l"/>
            <a:pathLst>
              <a:path h="816220" w="5900389">
                <a:moveTo>
                  <a:pt x="0" y="0"/>
                </a:moveTo>
                <a:lnTo>
                  <a:pt x="5900390" y="0"/>
                </a:lnTo>
                <a:lnTo>
                  <a:pt x="5900390" y="816220"/>
                </a:lnTo>
                <a:lnTo>
                  <a:pt x="0" y="816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38901" y="550566"/>
            <a:ext cx="5854076" cy="2777951"/>
          </a:xfrm>
          <a:custGeom>
            <a:avLst/>
            <a:gdLst/>
            <a:ahLst/>
            <a:cxnLst/>
            <a:rect r="r" b="b" t="t" l="l"/>
            <a:pathLst>
              <a:path h="2777951" w="5854076">
                <a:moveTo>
                  <a:pt x="0" y="0"/>
                </a:moveTo>
                <a:lnTo>
                  <a:pt x="5854076" y="0"/>
                </a:lnTo>
                <a:lnTo>
                  <a:pt x="5854076" y="2777950"/>
                </a:lnTo>
                <a:lnTo>
                  <a:pt x="0" y="2777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15" t="-28744" r="-4195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56077" y="2784183"/>
            <a:ext cx="9578990" cy="2125806"/>
            <a:chOff x="0" y="0"/>
            <a:chExt cx="2948440" cy="6543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948440" cy="654329"/>
            </a:xfrm>
            <a:custGeom>
              <a:avLst/>
              <a:gdLst/>
              <a:ahLst/>
              <a:cxnLst/>
              <a:rect r="r" b="b" t="t" l="l"/>
              <a:pathLst>
                <a:path h="654329" w="2948440">
                  <a:moveTo>
                    <a:pt x="2948440" y="327164"/>
                  </a:moveTo>
                  <a:lnTo>
                    <a:pt x="2542040" y="0"/>
                  </a:lnTo>
                  <a:lnTo>
                    <a:pt x="2542040" y="203200"/>
                  </a:lnTo>
                  <a:lnTo>
                    <a:pt x="0" y="203200"/>
                  </a:lnTo>
                  <a:lnTo>
                    <a:pt x="0" y="451129"/>
                  </a:lnTo>
                  <a:lnTo>
                    <a:pt x="2542040" y="451129"/>
                  </a:lnTo>
                  <a:lnTo>
                    <a:pt x="2542040" y="654329"/>
                  </a:lnTo>
                  <a:lnTo>
                    <a:pt x="2948440" y="327164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155575"/>
              <a:ext cx="2846840" cy="295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2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1174834" y="605089"/>
            <a:ext cx="6335033" cy="9009562"/>
          </a:xfrm>
          <a:custGeom>
            <a:avLst/>
            <a:gdLst/>
            <a:ahLst/>
            <a:cxnLst/>
            <a:rect r="r" b="b" t="t" l="l"/>
            <a:pathLst>
              <a:path h="9009562" w="6335033">
                <a:moveTo>
                  <a:pt x="0" y="0"/>
                </a:moveTo>
                <a:lnTo>
                  <a:pt x="6335033" y="0"/>
                </a:lnTo>
                <a:lnTo>
                  <a:pt x="6335033" y="9009562"/>
                </a:lnTo>
                <a:lnTo>
                  <a:pt x="0" y="90095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73174" y="3573266"/>
            <a:ext cx="6046329" cy="576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3"/>
              </a:lnSpc>
            </a:pPr>
            <a:r>
              <a:rPr lang="en-US" sz="4121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Outreach Toolkit!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94177" y="7037953"/>
            <a:ext cx="9311134" cy="284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38" indent="-291469" lvl="1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Printable Flyers</a:t>
            </a:r>
          </a:p>
          <a:p>
            <a:pPr algn="l" marL="582938" indent="-291469" lvl="1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Printable Postcards</a:t>
            </a:r>
          </a:p>
          <a:p>
            <a:pPr algn="l" marL="582938" indent="-291469" lvl="1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Social Media Toolkit</a:t>
            </a:r>
          </a:p>
          <a:p>
            <a:pPr algn="l" marL="582938" indent="-291469" lvl="1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Radio Ads/PSA Language</a:t>
            </a:r>
          </a:p>
          <a:p>
            <a:pPr algn="l" marL="582938" indent="-291469" lvl="1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Slide Templates and Presentations</a:t>
            </a:r>
          </a:p>
          <a:p>
            <a:pPr algn="l" marL="582938" indent="-291469" lvl="1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Career Stories Featuring Weatherization Professionals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94177" y="4525259"/>
            <a:ext cx="8649823" cy="236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b="true">
                <a:solidFill>
                  <a:srgbClr val="16577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Raise awareness of Weatherization Assistance Program careers and invite job seekers to visit the Green Workforce Connect platform! </a:t>
            </a:r>
            <a:r>
              <a:rPr lang="en-US" sz="2700">
                <a:solidFill>
                  <a:srgbClr val="16577B"/>
                </a:solidFill>
                <a:latin typeface="Canva Sans"/>
                <a:ea typeface="Canva Sans"/>
                <a:cs typeface="Canva Sans"/>
                <a:sym typeface="Canva Sans"/>
              </a:rPr>
              <a:t>The outreach toolkit includes dozens of template options for multiple audiences, including: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971019" y="464841"/>
            <a:ext cx="5496967" cy="672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Take advantage of our...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F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471845" y="528250"/>
            <a:ext cx="5076931" cy="2409170"/>
          </a:xfrm>
          <a:custGeom>
            <a:avLst/>
            <a:gdLst/>
            <a:ahLst/>
            <a:cxnLst/>
            <a:rect r="r" b="b" t="t" l="l"/>
            <a:pathLst>
              <a:path h="2409170" w="5076931">
                <a:moveTo>
                  <a:pt x="0" y="0"/>
                </a:moveTo>
                <a:lnTo>
                  <a:pt x="5076931" y="0"/>
                </a:lnTo>
                <a:lnTo>
                  <a:pt x="5076931" y="2409170"/>
                </a:lnTo>
                <a:lnTo>
                  <a:pt x="0" y="24091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15" t="-28744" r="-419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68691" y="3521231"/>
            <a:ext cx="2403154" cy="2403154"/>
          </a:xfrm>
          <a:custGeom>
            <a:avLst/>
            <a:gdLst/>
            <a:ahLst/>
            <a:cxnLst/>
            <a:rect r="r" b="b" t="t" l="l"/>
            <a:pathLst>
              <a:path h="2403154" w="2403154">
                <a:moveTo>
                  <a:pt x="0" y="0"/>
                </a:moveTo>
                <a:lnTo>
                  <a:pt x="2403154" y="0"/>
                </a:lnTo>
                <a:lnTo>
                  <a:pt x="2403154" y="2403154"/>
                </a:lnTo>
                <a:lnTo>
                  <a:pt x="0" y="24031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990471" y="3283917"/>
            <a:ext cx="2541680" cy="2714745"/>
          </a:xfrm>
          <a:custGeom>
            <a:avLst/>
            <a:gdLst/>
            <a:ahLst/>
            <a:cxnLst/>
            <a:rect r="r" b="b" t="t" l="l"/>
            <a:pathLst>
              <a:path h="2714745" w="2541680">
                <a:moveTo>
                  <a:pt x="0" y="0"/>
                </a:moveTo>
                <a:lnTo>
                  <a:pt x="2541680" y="0"/>
                </a:lnTo>
                <a:lnTo>
                  <a:pt x="2541680" y="2714745"/>
                </a:lnTo>
                <a:lnTo>
                  <a:pt x="0" y="2714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11328" y="6236886"/>
            <a:ext cx="3299966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Visit Website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72267" y="6153730"/>
            <a:ext cx="7416394" cy="146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16577B"/>
                </a:solidFill>
                <a:latin typeface="Public Sans"/>
                <a:ea typeface="Public Sans"/>
                <a:cs typeface="Public Sans"/>
                <a:sym typeface="Public Sans"/>
              </a:rPr>
              <a:t>Stay Connected with Green Workforce Connect Updates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1316572" y="3492505"/>
            <a:ext cx="2534732" cy="2534732"/>
          </a:xfrm>
          <a:custGeom>
            <a:avLst/>
            <a:gdLst/>
            <a:ahLst/>
            <a:cxnLst/>
            <a:rect r="r" b="b" t="t" l="l"/>
            <a:pathLst>
              <a:path h="2534732" w="2534732">
                <a:moveTo>
                  <a:pt x="0" y="0"/>
                </a:moveTo>
                <a:lnTo>
                  <a:pt x="2534732" y="0"/>
                </a:lnTo>
                <a:lnTo>
                  <a:pt x="2534732" y="2534732"/>
                </a:lnTo>
                <a:lnTo>
                  <a:pt x="0" y="25347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309624" y="3283917"/>
            <a:ext cx="2541680" cy="2714745"/>
          </a:xfrm>
          <a:custGeom>
            <a:avLst/>
            <a:gdLst/>
            <a:ahLst/>
            <a:cxnLst/>
            <a:rect r="r" b="b" t="t" l="l"/>
            <a:pathLst>
              <a:path h="2714745" w="2541680">
                <a:moveTo>
                  <a:pt x="0" y="0"/>
                </a:moveTo>
                <a:lnTo>
                  <a:pt x="2541680" y="0"/>
                </a:lnTo>
                <a:lnTo>
                  <a:pt x="2541680" y="2714745"/>
                </a:lnTo>
                <a:lnTo>
                  <a:pt x="0" y="2714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0" y="8199700"/>
            <a:ext cx="18288000" cy="2087300"/>
            <a:chOff x="0" y="0"/>
            <a:chExt cx="4599983" cy="52501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599983" cy="525019"/>
            </a:xfrm>
            <a:custGeom>
              <a:avLst/>
              <a:gdLst/>
              <a:ahLst/>
              <a:cxnLst/>
              <a:rect r="r" b="b" t="t" l="l"/>
              <a:pathLst>
                <a:path h="525019" w="4599983">
                  <a:moveTo>
                    <a:pt x="0" y="0"/>
                  </a:moveTo>
                  <a:lnTo>
                    <a:pt x="4599983" y="0"/>
                  </a:lnTo>
                  <a:lnTo>
                    <a:pt x="4599983" y="525019"/>
                  </a:lnTo>
                  <a:lnTo>
                    <a:pt x="0" y="525019"/>
                  </a:lnTo>
                  <a:close/>
                </a:path>
              </a:pathLst>
            </a:custGeom>
            <a:solidFill>
              <a:srgbClr val="16577B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4599983" cy="5345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8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591176" y="9029009"/>
            <a:ext cx="17105647" cy="898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68"/>
              </a:lnSpc>
            </a:pPr>
            <a:r>
              <a:rPr lang="en-US" sz="176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This material is based upon work supported by the U.S. Department of Energy’s Office of Energy Efficiency and Renewable Energy (EERE) under the Weatherization Program Award Number DE-EE0010268. The views expressed herein do not necessarily represent the views of the U.S. Department of Energy or the United States Government.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91176" y="8486968"/>
            <a:ext cx="15938700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Photo Credits: U.S. Department of Energy, Energy Resource Center, NREL, and Pennsylvania College of Technology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DAFs3UeBj-I</dc:identifier>
  <dcterms:modified xsi:type="dcterms:W3CDTF">2011-08-01T06:04:30Z</dcterms:modified>
  <cp:revision>1</cp:revision>
  <dc:title>Outreach Toolkit - Presentations for Community-Based Organizations and Trainers UPDATED 2024</dc:title>
</cp:coreProperties>
</file>